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257" r:id="rId3"/>
    <p:sldId id="260" r:id="rId4"/>
    <p:sldId id="262" r:id="rId5"/>
    <p:sldId id="280" r:id="rId6"/>
    <p:sldId id="263" r:id="rId7"/>
    <p:sldId id="264" r:id="rId8"/>
    <p:sldId id="265" r:id="rId9"/>
    <p:sldId id="282" r:id="rId10"/>
    <p:sldId id="281" r:id="rId11"/>
    <p:sldId id="267" r:id="rId12"/>
    <p:sldId id="268" r:id="rId13"/>
    <p:sldId id="269" r:id="rId14"/>
    <p:sldId id="270" r:id="rId15"/>
    <p:sldId id="271" r:id="rId16"/>
    <p:sldId id="275" r:id="rId17"/>
    <p:sldId id="278" r:id="rId18"/>
    <p:sldId id="276" r:id="rId19"/>
    <p:sldId id="279" r:id="rId20"/>
    <p:sldId id="273"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F818FA-9A1B-44EE-83A9-670DCE36EBB3}" type="datetimeFigureOut">
              <a:rPr lang="en-AU" smtClean="0"/>
              <a:t>17/06/2017</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DCEE55-CEA6-40AC-B73E-DD19EA086681}" type="slidenum">
              <a:rPr lang="en-AU" smtClean="0"/>
              <a:t>‹#›</a:t>
            </a:fld>
            <a:endParaRPr lang="en-AU"/>
          </a:p>
        </p:txBody>
      </p:sp>
    </p:spTree>
    <p:extLst>
      <p:ext uri="{BB962C8B-B14F-4D97-AF65-F5344CB8AC3E}">
        <p14:creationId xmlns:p14="http://schemas.microsoft.com/office/powerpoint/2010/main" val="17724911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3DCEE55-CEA6-40AC-B73E-DD19EA086681}" type="slidenum">
              <a:rPr lang="en-AU" smtClean="0"/>
              <a:t>4</a:t>
            </a:fld>
            <a:endParaRPr lang="en-AU"/>
          </a:p>
        </p:txBody>
      </p:sp>
    </p:spTree>
    <p:extLst>
      <p:ext uri="{BB962C8B-B14F-4D97-AF65-F5344CB8AC3E}">
        <p14:creationId xmlns:p14="http://schemas.microsoft.com/office/powerpoint/2010/main" val="2570853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13DCEE55-CEA6-40AC-B73E-DD19EA086681}" type="slidenum">
              <a:rPr lang="en-AU" smtClean="0"/>
              <a:t>9</a:t>
            </a:fld>
            <a:endParaRPr lang="en-AU"/>
          </a:p>
        </p:txBody>
      </p:sp>
    </p:spTree>
    <p:extLst>
      <p:ext uri="{BB962C8B-B14F-4D97-AF65-F5344CB8AC3E}">
        <p14:creationId xmlns:p14="http://schemas.microsoft.com/office/powerpoint/2010/main" val="41689891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0C5232D-7E4F-4577-AB53-0776E3913D86}" type="datetimeFigureOut">
              <a:rPr lang="en-AU" smtClean="0"/>
              <a:t>17/06/2017</a:t>
            </a:fld>
            <a:endParaRPr lang="en-AU"/>
          </a:p>
        </p:txBody>
      </p:sp>
      <p:sp>
        <p:nvSpPr>
          <p:cNvPr id="19" name="Footer Placeholder 18"/>
          <p:cNvSpPr>
            <a:spLocks noGrp="1"/>
          </p:cNvSpPr>
          <p:nvPr>
            <p:ph type="ftr" sz="quarter" idx="11"/>
          </p:nvPr>
        </p:nvSpPr>
        <p:spPr/>
        <p:txBody>
          <a:bodyPr/>
          <a:lstStyle/>
          <a:p>
            <a:endParaRPr lang="en-AU"/>
          </a:p>
        </p:txBody>
      </p:sp>
      <p:sp>
        <p:nvSpPr>
          <p:cNvPr id="27" name="Slide Number Placeholder 26"/>
          <p:cNvSpPr>
            <a:spLocks noGrp="1"/>
          </p:cNvSpPr>
          <p:nvPr>
            <p:ph type="sldNum" sz="quarter" idx="12"/>
          </p:nvPr>
        </p:nvSpPr>
        <p:spPr/>
        <p:txBody>
          <a:bodyPr/>
          <a:lstStyle/>
          <a:p>
            <a:fld id="{C714BCE7-337F-4317-AAA3-E122A89229DC}"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C5232D-7E4F-4577-AB53-0776E3913D86}" type="datetimeFigureOut">
              <a:rPr lang="en-AU" smtClean="0"/>
              <a:t>17/06/2017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14BCE7-337F-4317-AAA3-E122A89229DC}"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C5232D-7E4F-4577-AB53-0776E3913D86}" type="datetimeFigureOut">
              <a:rPr lang="en-AU" smtClean="0"/>
              <a:t>17/06/2017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14BCE7-337F-4317-AAA3-E122A89229DC}"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C5232D-7E4F-4577-AB53-0776E3913D86}" type="datetimeFigureOut">
              <a:rPr lang="en-AU" smtClean="0"/>
              <a:t>17/06/2017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14BCE7-337F-4317-AAA3-E122A89229DC}"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0C5232D-7E4F-4577-AB53-0776E3913D86}" type="datetimeFigureOut">
              <a:rPr lang="en-AU" smtClean="0"/>
              <a:t>17/06/2017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714BCE7-337F-4317-AAA3-E122A89229DC}" type="slidenum">
              <a:rPr lang="en-AU" smtClean="0"/>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0C5232D-7E4F-4577-AB53-0776E3913D86}" type="datetimeFigureOut">
              <a:rPr lang="en-AU" smtClean="0"/>
              <a:t>17/06/2017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14BCE7-337F-4317-AAA3-E122A89229DC}"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0C5232D-7E4F-4577-AB53-0776E3913D86}" type="datetimeFigureOut">
              <a:rPr lang="en-AU" smtClean="0"/>
              <a:t>17/06/2017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714BCE7-337F-4317-AAA3-E122A89229DC}"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0C5232D-7E4F-4577-AB53-0776E3913D86}" type="datetimeFigureOut">
              <a:rPr lang="en-AU" smtClean="0"/>
              <a:t>17/06/2017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714BCE7-337F-4317-AAA3-E122A89229DC}"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C5232D-7E4F-4577-AB53-0776E3913D86}" type="datetimeFigureOut">
              <a:rPr lang="en-AU" smtClean="0"/>
              <a:t>17/06/2017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714BCE7-337F-4317-AAA3-E122A89229DC}"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0C5232D-7E4F-4577-AB53-0776E3913D86}" type="datetimeFigureOut">
              <a:rPr lang="en-AU" smtClean="0"/>
              <a:t>17/06/2017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714BCE7-337F-4317-AAA3-E122A89229DC}"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0C5232D-7E4F-4577-AB53-0776E3913D86}" type="datetimeFigureOut">
              <a:rPr lang="en-AU" smtClean="0"/>
              <a:t>17/06/2017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a:xfrm>
            <a:off x="8077200" y="6356350"/>
            <a:ext cx="609600" cy="365125"/>
          </a:xfrm>
        </p:spPr>
        <p:txBody>
          <a:bodyPr/>
          <a:lstStyle/>
          <a:p>
            <a:fld id="{C714BCE7-337F-4317-AAA3-E122A89229DC}" type="slidenum">
              <a:rPr lang="en-AU" smtClean="0"/>
              <a:t>‹#›</a:t>
            </a:fld>
            <a:endParaRPr lang="en-AU"/>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0C5232D-7E4F-4577-AB53-0776E3913D86}" type="datetimeFigureOut">
              <a:rPr lang="en-AU" smtClean="0"/>
              <a:t>17/06/2017</a:t>
            </a:fld>
            <a:endParaRPr lang="en-AU"/>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AU"/>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714BCE7-337F-4317-AAA3-E122A89229DC}" type="slidenum">
              <a:rPr lang="en-AU" smtClean="0"/>
              <a:t>‹#›</a:t>
            </a:fld>
            <a:endParaRPr lang="en-AU"/>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371600"/>
            <a:ext cx="9144000" cy="1828800"/>
          </a:xfrm>
        </p:spPr>
        <p:txBody>
          <a:bodyPr/>
          <a:lstStyle/>
          <a:p>
            <a:r>
              <a:rPr lang="en-AU" dirty="0" smtClean="0"/>
              <a:t>Harvard (Author Date) referencing</a:t>
            </a:r>
            <a:endParaRPr lang="en-AU" dirty="0"/>
          </a:p>
        </p:txBody>
      </p:sp>
      <p:sp>
        <p:nvSpPr>
          <p:cNvPr id="3" name="Subtitle 2"/>
          <p:cNvSpPr>
            <a:spLocks noGrp="1"/>
          </p:cNvSpPr>
          <p:nvPr>
            <p:ph type="subTitle" idx="1"/>
          </p:nvPr>
        </p:nvSpPr>
        <p:spPr/>
        <p:txBody>
          <a:bodyPr/>
          <a:lstStyle/>
          <a:p>
            <a:endParaRPr lang="en-AU"/>
          </a:p>
        </p:txBody>
      </p:sp>
    </p:spTree>
    <p:extLst>
      <p:ext uri="{BB962C8B-B14F-4D97-AF65-F5344CB8AC3E}">
        <p14:creationId xmlns:p14="http://schemas.microsoft.com/office/powerpoint/2010/main" val="18790848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Interviews, emails &amp; letters</a:t>
            </a:r>
            <a:endParaRPr lang="en-AU" dirty="0"/>
          </a:p>
        </p:txBody>
      </p:sp>
      <p:sp>
        <p:nvSpPr>
          <p:cNvPr id="3" name="Content Placeholder 2"/>
          <p:cNvSpPr>
            <a:spLocks noGrp="1"/>
          </p:cNvSpPr>
          <p:nvPr>
            <p:ph idx="1"/>
          </p:nvPr>
        </p:nvSpPr>
        <p:spPr>
          <a:xfrm>
            <a:off x="457200" y="1935480"/>
            <a:ext cx="8363272" cy="4389120"/>
          </a:xfrm>
        </p:spPr>
        <p:txBody>
          <a:bodyPr/>
          <a:lstStyle/>
          <a:p>
            <a:r>
              <a:rPr lang="en-AU" dirty="0" smtClean="0"/>
              <a:t>Information used from personal communication also needs to be referenced in text. It will not be put in the reference list.</a:t>
            </a:r>
          </a:p>
          <a:p>
            <a:r>
              <a:rPr lang="en-AU" dirty="0" smtClean="0"/>
              <a:t>The format is:</a:t>
            </a:r>
          </a:p>
          <a:p>
            <a:pPr marL="393192" lvl="1" indent="0">
              <a:buNone/>
            </a:pPr>
            <a:r>
              <a:rPr lang="en-AU" dirty="0"/>
              <a:t>	</a:t>
            </a:r>
            <a:r>
              <a:rPr lang="en-AU" dirty="0" smtClean="0"/>
              <a:t>Name of interviewee, Year, Per. Comm., day and Month</a:t>
            </a:r>
          </a:p>
          <a:p>
            <a:pPr marL="393192" lvl="1" indent="0">
              <a:buNone/>
            </a:pPr>
            <a:r>
              <a:rPr lang="en-AU" dirty="0" smtClean="0"/>
              <a:t>e.g.</a:t>
            </a:r>
          </a:p>
          <a:p>
            <a:pPr marL="393192" lvl="1" indent="0">
              <a:buNone/>
            </a:pPr>
            <a:r>
              <a:rPr lang="en-AU" dirty="0" smtClean="0"/>
              <a:t>(T Hogan, 2015, Per. Comm., 22 March)</a:t>
            </a:r>
          </a:p>
          <a:p>
            <a:pPr marL="393192" lvl="1" indent="0">
              <a:buNone/>
            </a:pPr>
            <a:r>
              <a:rPr lang="en-AU" dirty="0" smtClean="0"/>
              <a:t>Note: Initial comes </a:t>
            </a:r>
            <a:r>
              <a:rPr lang="en-AU" b="1" dirty="0" smtClean="0"/>
              <a:t>before</a:t>
            </a:r>
            <a:r>
              <a:rPr lang="en-AU" dirty="0" smtClean="0"/>
              <a:t> surname when referencing personal communication.</a:t>
            </a:r>
            <a:endParaRPr lang="en-AU" dirty="0"/>
          </a:p>
          <a:p>
            <a:pPr marL="393192" lvl="1" indent="0">
              <a:buNone/>
            </a:pPr>
            <a:endParaRPr lang="en-AU" dirty="0" smtClean="0"/>
          </a:p>
        </p:txBody>
      </p:sp>
    </p:spTree>
    <p:extLst>
      <p:ext uri="{BB962C8B-B14F-4D97-AF65-F5344CB8AC3E}">
        <p14:creationId xmlns:p14="http://schemas.microsoft.com/office/powerpoint/2010/main" val="2613957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Reference list</a:t>
            </a:r>
            <a:endParaRPr lang="en-AU" dirty="0"/>
          </a:p>
        </p:txBody>
      </p:sp>
      <p:sp>
        <p:nvSpPr>
          <p:cNvPr id="3" name="Content Placeholder 2"/>
          <p:cNvSpPr>
            <a:spLocks noGrp="1"/>
          </p:cNvSpPr>
          <p:nvPr>
            <p:ph idx="1"/>
          </p:nvPr>
        </p:nvSpPr>
        <p:spPr/>
        <p:txBody>
          <a:bodyPr>
            <a:normAutofit/>
          </a:bodyPr>
          <a:lstStyle/>
          <a:p>
            <a:r>
              <a:rPr lang="en-AU" sz="2800" dirty="0" smtClean="0"/>
              <a:t>The reference list gives full details of sources you have referenced in your text</a:t>
            </a:r>
          </a:p>
          <a:p>
            <a:r>
              <a:rPr lang="en-AU" sz="2800" dirty="0" smtClean="0"/>
              <a:t>A bibliography gives full details of sources you used in your research, but didn’t reference in your text</a:t>
            </a:r>
          </a:p>
          <a:p>
            <a:r>
              <a:rPr lang="en-AU" sz="2800" dirty="0" smtClean="0"/>
              <a:t>The bibliography is put at the end of the essay. References are put in alphabetical order</a:t>
            </a:r>
            <a:endParaRPr lang="en-AU" sz="2800" dirty="0"/>
          </a:p>
        </p:txBody>
      </p:sp>
    </p:spTree>
    <p:extLst>
      <p:ext uri="{BB962C8B-B14F-4D97-AF65-F5344CB8AC3E}">
        <p14:creationId xmlns:p14="http://schemas.microsoft.com/office/powerpoint/2010/main" val="34802316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205444"/>
            <a:ext cx="9299636" cy="36637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620688"/>
            <a:ext cx="9144000" cy="646331"/>
          </a:xfrm>
          <a:prstGeom prst="rect">
            <a:avLst/>
          </a:prstGeom>
          <a:noFill/>
        </p:spPr>
        <p:txBody>
          <a:bodyPr wrap="square" rtlCol="0">
            <a:spAutoFit/>
          </a:bodyPr>
          <a:lstStyle/>
          <a:p>
            <a:pPr algn="ctr"/>
            <a:r>
              <a:rPr lang="en-AU" sz="3600" dirty="0" smtClean="0">
                <a:solidFill>
                  <a:schemeClr val="tx2"/>
                </a:solidFill>
                <a:latin typeface="+mj-lt"/>
              </a:rPr>
              <a:t>Books are to be referenced as follows</a:t>
            </a:r>
            <a:endParaRPr lang="en-AU" sz="3600" dirty="0">
              <a:solidFill>
                <a:schemeClr val="tx2"/>
              </a:solidFill>
              <a:latin typeface="+mj-lt"/>
            </a:endParaRPr>
          </a:p>
        </p:txBody>
      </p:sp>
      <p:sp>
        <p:nvSpPr>
          <p:cNvPr id="5" name="TextBox 4"/>
          <p:cNvSpPr txBox="1"/>
          <p:nvPr/>
        </p:nvSpPr>
        <p:spPr>
          <a:xfrm>
            <a:off x="1259632" y="5085184"/>
            <a:ext cx="6888104" cy="923330"/>
          </a:xfrm>
          <a:prstGeom prst="rect">
            <a:avLst/>
          </a:prstGeom>
          <a:noFill/>
        </p:spPr>
        <p:txBody>
          <a:bodyPr wrap="none" rtlCol="0">
            <a:spAutoFit/>
          </a:bodyPr>
          <a:lstStyle/>
          <a:p>
            <a:r>
              <a:rPr lang="en-AU" dirty="0" smtClean="0"/>
              <a:t>Use the same name format (surname, initial) for  books with 2 authors.</a:t>
            </a:r>
          </a:p>
          <a:p>
            <a:r>
              <a:rPr lang="en-AU" dirty="0" smtClean="0"/>
              <a:t>For more than 2 authors, use the first authors name followed by </a:t>
            </a:r>
            <a:r>
              <a:rPr lang="en-AU" i="1" dirty="0" smtClean="0"/>
              <a:t>et al. </a:t>
            </a:r>
          </a:p>
          <a:p>
            <a:r>
              <a:rPr lang="en-AU" dirty="0" smtClean="0"/>
              <a:t>which is </a:t>
            </a:r>
            <a:r>
              <a:rPr lang="en-AU" dirty="0"/>
              <a:t>L</a:t>
            </a:r>
            <a:r>
              <a:rPr lang="en-AU" dirty="0" smtClean="0"/>
              <a:t>atin for “and others”</a:t>
            </a:r>
            <a:endParaRPr lang="en-AU" dirty="0"/>
          </a:p>
        </p:txBody>
      </p:sp>
    </p:spTree>
    <p:extLst>
      <p:ext uri="{BB962C8B-B14F-4D97-AF65-F5344CB8AC3E}">
        <p14:creationId xmlns:p14="http://schemas.microsoft.com/office/powerpoint/2010/main" val="13426198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1340768"/>
            <a:ext cx="9422404"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0" y="692696"/>
            <a:ext cx="9144000" cy="584775"/>
          </a:xfrm>
          <a:prstGeom prst="rect">
            <a:avLst/>
          </a:prstGeom>
          <a:noFill/>
        </p:spPr>
        <p:txBody>
          <a:bodyPr wrap="square" rtlCol="0">
            <a:spAutoFit/>
          </a:bodyPr>
          <a:lstStyle/>
          <a:p>
            <a:pPr algn="ctr"/>
            <a:r>
              <a:rPr lang="en-AU" sz="3200" dirty="0" smtClean="0">
                <a:solidFill>
                  <a:schemeClr val="tx2"/>
                </a:solidFill>
                <a:latin typeface="+mj-lt"/>
              </a:rPr>
              <a:t>Websites are referenced in the format shown bellow</a:t>
            </a:r>
            <a:endParaRPr lang="en-AU" sz="3200" dirty="0">
              <a:solidFill>
                <a:schemeClr val="tx2"/>
              </a:solidFill>
              <a:latin typeface="+mj-lt"/>
            </a:endParaRPr>
          </a:p>
        </p:txBody>
      </p:sp>
    </p:spTree>
    <p:extLst>
      <p:ext uri="{BB962C8B-B14F-4D97-AF65-F5344CB8AC3E}">
        <p14:creationId xmlns:p14="http://schemas.microsoft.com/office/powerpoint/2010/main" val="30012361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pPr marL="0" indent="0" algn="ctr">
              <a:buNone/>
            </a:pPr>
            <a:r>
              <a:rPr lang="en-AU" sz="2800" dirty="0" smtClean="0">
                <a:solidFill>
                  <a:schemeClr val="tx2"/>
                </a:solidFill>
                <a:latin typeface="+mj-lt"/>
              </a:rPr>
              <a:t>If you can’t determine the author of the web page, cite in this format</a:t>
            </a:r>
            <a:endParaRPr lang="en-AU" sz="2800" dirty="0">
              <a:solidFill>
                <a:schemeClr val="tx2"/>
              </a:solidFill>
              <a:latin typeface="+mj-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1" y="2612168"/>
            <a:ext cx="9401678" cy="3495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923" y="1429298"/>
            <a:ext cx="8881077" cy="907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16643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AU" dirty="0" smtClean="0"/>
              <a:t>Time to put it all into practice!</a:t>
            </a:r>
            <a:endParaRPr lang="en-AU" dirty="0"/>
          </a:p>
        </p:txBody>
      </p:sp>
      <p:sp>
        <p:nvSpPr>
          <p:cNvPr id="3" name="Content Placeholder 2"/>
          <p:cNvSpPr>
            <a:spLocks noGrp="1"/>
          </p:cNvSpPr>
          <p:nvPr>
            <p:ph idx="1"/>
          </p:nvPr>
        </p:nvSpPr>
        <p:spPr>
          <a:xfrm>
            <a:off x="457200" y="2492896"/>
            <a:ext cx="8229600" cy="3831704"/>
          </a:xfrm>
        </p:spPr>
        <p:txBody>
          <a:bodyPr>
            <a:normAutofit/>
          </a:bodyPr>
          <a:lstStyle/>
          <a:p>
            <a:pPr marL="0" indent="0">
              <a:buNone/>
            </a:pPr>
            <a:r>
              <a:rPr lang="en-AU" sz="4000" dirty="0" smtClean="0"/>
              <a:t>Write a bibliographic reference for the following:</a:t>
            </a:r>
            <a:endParaRPr lang="en-AU" sz="4000" dirty="0"/>
          </a:p>
        </p:txBody>
      </p:sp>
    </p:spTree>
    <p:extLst>
      <p:ext uri="{BB962C8B-B14F-4D97-AF65-F5344CB8AC3E}">
        <p14:creationId xmlns:p14="http://schemas.microsoft.com/office/powerpoint/2010/main" val="31687722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7384"/>
            <a:ext cx="927486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8074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7384"/>
            <a:ext cx="9274862"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1619672" y="-273705"/>
            <a:ext cx="5976664" cy="2420888"/>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Oval 3"/>
          <p:cNvSpPr/>
          <p:nvPr/>
        </p:nvSpPr>
        <p:spPr>
          <a:xfrm>
            <a:off x="6863533" y="6237312"/>
            <a:ext cx="2016224" cy="534679"/>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Oval 4"/>
          <p:cNvSpPr/>
          <p:nvPr/>
        </p:nvSpPr>
        <p:spPr>
          <a:xfrm>
            <a:off x="521831" y="6267935"/>
            <a:ext cx="2016224" cy="50405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5285154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531" y="0"/>
            <a:ext cx="8937983"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079484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531" y="0"/>
            <a:ext cx="8937983"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251520" y="476672"/>
            <a:ext cx="1152128" cy="14401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Oval 2"/>
          <p:cNvSpPr/>
          <p:nvPr/>
        </p:nvSpPr>
        <p:spPr>
          <a:xfrm>
            <a:off x="251520" y="980728"/>
            <a:ext cx="720080" cy="14401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 name="Oval 3"/>
          <p:cNvSpPr/>
          <p:nvPr/>
        </p:nvSpPr>
        <p:spPr>
          <a:xfrm>
            <a:off x="323528" y="1340768"/>
            <a:ext cx="1152128" cy="14401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Oval 4"/>
          <p:cNvSpPr/>
          <p:nvPr/>
        </p:nvSpPr>
        <p:spPr>
          <a:xfrm>
            <a:off x="1089332" y="1772816"/>
            <a:ext cx="864096" cy="216024"/>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2619323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Reference?</a:t>
            </a:r>
            <a:endParaRPr lang="en-AU" dirty="0"/>
          </a:p>
        </p:txBody>
      </p:sp>
      <p:sp>
        <p:nvSpPr>
          <p:cNvPr id="3" name="Content Placeholder 2"/>
          <p:cNvSpPr>
            <a:spLocks noGrp="1"/>
          </p:cNvSpPr>
          <p:nvPr>
            <p:ph idx="1"/>
          </p:nvPr>
        </p:nvSpPr>
        <p:spPr/>
        <p:txBody>
          <a:bodyPr>
            <a:normAutofit/>
          </a:bodyPr>
          <a:lstStyle/>
          <a:p>
            <a:r>
              <a:rPr lang="en-AU" dirty="0" smtClean="0"/>
              <a:t>To avoid plagiarism. </a:t>
            </a:r>
          </a:p>
          <a:p>
            <a:r>
              <a:rPr lang="en-AU" dirty="0" smtClean="0"/>
              <a:t>To show your research</a:t>
            </a:r>
          </a:p>
          <a:p>
            <a:r>
              <a:rPr lang="en-AU" dirty="0" smtClean="0"/>
              <a:t>To help the reader find the sources used</a:t>
            </a:r>
          </a:p>
          <a:p>
            <a:r>
              <a:rPr lang="en-AU" dirty="0" smtClean="0"/>
              <a:t>To help you find a source again</a:t>
            </a:r>
          </a:p>
        </p:txBody>
      </p:sp>
    </p:spTree>
    <p:extLst>
      <p:ext uri="{BB962C8B-B14F-4D97-AF65-F5344CB8AC3E}">
        <p14:creationId xmlns:p14="http://schemas.microsoft.com/office/powerpoint/2010/main" val="155984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348880"/>
            <a:ext cx="8784976" cy="3975720"/>
          </a:xfrm>
        </p:spPr>
        <p:txBody>
          <a:bodyPr/>
          <a:lstStyle/>
          <a:p>
            <a:pPr marL="0" indent="0" algn="ctr">
              <a:buNone/>
            </a:pPr>
            <a:r>
              <a:rPr lang="en-AU" dirty="0" smtClean="0">
                <a:latin typeface="+mj-lt"/>
              </a:rPr>
              <a:t>Cameron, A.D, 1981, </a:t>
            </a:r>
            <a:r>
              <a:rPr lang="en-AU" i="1" dirty="0" smtClean="0">
                <a:latin typeface="+mj-lt"/>
              </a:rPr>
              <a:t>Exploring History: Young Workers in the Industrial Revolution, </a:t>
            </a:r>
            <a:r>
              <a:rPr lang="en-AU" dirty="0" smtClean="0">
                <a:latin typeface="+mj-lt"/>
              </a:rPr>
              <a:t>Oliver &amp; Boyd, Edinburgh.</a:t>
            </a:r>
          </a:p>
          <a:p>
            <a:pPr marL="0" indent="0" algn="ctr">
              <a:buNone/>
            </a:pPr>
            <a:endParaRPr lang="en-AU" i="1" dirty="0">
              <a:latin typeface="+mj-lt"/>
            </a:endParaRPr>
          </a:p>
          <a:p>
            <a:pPr marL="0" indent="0" algn="ctr">
              <a:buNone/>
            </a:pPr>
            <a:endParaRPr lang="en-AU" i="1" dirty="0" smtClean="0">
              <a:latin typeface="+mj-lt"/>
            </a:endParaRPr>
          </a:p>
          <a:p>
            <a:pPr marL="0" indent="0">
              <a:buNone/>
            </a:pPr>
            <a:r>
              <a:rPr lang="en-AU" dirty="0" smtClean="0">
                <a:latin typeface="+mj-lt"/>
              </a:rPr>
              <a:t>The next excerpt is from the same book. You need to write:</a:t>
            </a:r>
          </a:p>
          <a:p>
            <a:r>
              <a:rPr lang="en-AU" dirty="0" smtClean="0">
                <a:latin typeface="+mj-lt"/>
              </a:rPr>
              <a:t>One short quote</a:t>
            </a:r>
          </a:p>
          <a:p>
            <a:r>
              <a:rPr lang="en-AU" dirty="0" smtClean="0">
                <a:latin typeface="+mj-lt"/>
              </a:rPr>
              <a:t>One long quote</a:t>
            </a:r>
          </a:p>
          <a:p>
            <a:r>
              <a:rPr lang="en-AU" dirty="0" smtClean="0">
                <a:latin typeface="+mj-lt"/>
              </a:rPr>
              <a:t>One paraphrased section</a:t>
            </a:r>
          </a:p>
        </p:txBody>
      </p:sp>
      <p:sp>
        <p:nvSpPr>
          <p:cNvPr id="4" name="TextBox 3"/>
          <p:cNvSpPr txBox="1"/>
          <p:nvPr/>
        </p:nvSpPr>
        <p:spPr>
          <a:xfrm>
            <a:off x="0" y="1052736"/>
            <a:ext cx="9144000" cy="830997"/>
          </a:xfrm>
          <a:prstGeom prst="rect">
            <a:avLst/>
          </a:prstGeom>
          <a:noFill/>
        </p:spPr>
        <p:txBody>
          <a:bodyPr wrap="square" rtlCol="0">
            <a:spAutoFit/>
          </a:bodyPr>
          <a:lstStyle/>
          <a:p>
            <a:pPr algn="ctr"/>
            <a:r>
              <a:rPr lang="en-AU" sz="4800" dirty="0" smtClean="0">
                <a:solidFill>
                  <a:schemeClr val="tx2"/>
                </a:solidFill>
                <a:latin typeface="+mj-lt"/>
              </a:rPr>
              <a:t>Here’s how it should look….</a:t>
            </a:r>
            <a:endParaRPr lang="en-AU" sz="4800" dirty="0">
              <a:solidFill>
                <a:schemeClr val="tx2"/>
              </a:solidFill>
              <a:latin typeface="+mj-lt"/>
            </a:endParaRPr>
          </a:p>
        </p:txBody>
      </p:sp>
    </p:spTree>
    <p:extLst>
      <p:ext uri="{BB962C8B-B14F-4D97-AF65-F5344CB8AC3E}">
        <p14:creationId xmlns:p14="http://schemas.microsoft.com/office/powerpoint/2010/main" val="1286413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101" y="0"/>
            <a:ext cx="942021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91197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There are two parts to referencing</a:t>
            </a:r>
            <a:endParaRPr lang="en-AU" dirty="0"/>
          </a:p>
        </p:txBody>
      </p:sp>
      <p:sp>
        <p:nvSpPr>
          <p:cNvPr id="3" name="Content Placeholder 2"/>
          <p:cNvSpPr>
            <a:spLocks noGrp="1"/>
          </p:cNvSpPr>
          <p:nvPr>
            <p:ph idx="1"/>
          </p:nvPr>
        </p:nvSpPr>
        <p:spPr/>
        <p:txBody>
          <a:bodyPr>
            <a:normAutofit/>
          </a:bodyPr>
          <a:lstStyle/>
          <a:p>
            <a:r>
              <a:rPr lang="en-AU" sz="4800" dirty="0" smtClean="0"/>
              <a:t>In-text citation</a:t>
            </a:r>
          </a:p>
          <a:p>
            <a:r>
              <a:rPr lang="en-AU" sz="4800" dirty="0" smtClean="0"/>
              <a:t>Reference list (Bibliography)</a:t>
            </a:r>
            <a:endParaRPr lang="en-AU" sz="4800" dirty="0"/>
          </a:p>
        </p:txBody>
      </p:sp>
    </p:spTree>
    <p:extLst>
      <p:ext uri="{BB962C8B-B14F-4D97-AF65-F5344CB8AC3E}">
        <p14:creationId xmlns:p14="http://schemas.microsoft.com/office/powerpoint/2010/main" val="23810210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In-text citation</a:t>
            </a:r>
            <a:endParaRPr lang="en-AU" dirty="0"/>
          </a:p>
        </p:txBody>
      </p:sp>
      <p:sp>
        <p:nvSpPr>
          <p:cNvPr id="3" name="Content Placeholder 2"/>
          <p:cNvSpPr>
            <a:spLocks noGrp="1"/>
          </p:cNvSpPr>
          <p:nvPr>
            <p:ph idx="1"/>
          </p:nvPr>
        </p:nvSpPr>
        <p:spPr/>
        <p:txBody>
          <a:bodyPr/>
          <a:lstStyle/>
          <a:p>
            <a:r>
              <a:rPr lang="en-AU" dirty="0" smtClean="0"/>
              <a:t>In-text citations are needed when you </a:t>
            </a:r>
            <a:r>
              <a:rPr lang="en-AU" b="1" dirty="0" smtClean="0"/>
              <a:t>quote</a:t>
            </a:r>
            <a:r>
              <a:rPr lang="en-AU" dirty="0" smtClean="0"/>
              <a:t> or </a:t>
            </a:r>
            <a:r>
              <a:rPr lang="en-AU" b="1" dirty="0" smtClean="0"/>
              <a:t>paraphrase</a:t>
            </a:r>
            <a:r>
              <a:rPr lang="en-AU" dirty="0" smtClean="0"/>
              <a:t> an author. </a:t>
            </a:r>
          </a:p>
          <a:p>
            <a:endParaRPr lang="en-AU" dirty="0"/>
          </a:p>
          <a:p>
            <a:r>
              <a:rPr lang="en-AU" dirty="0" smtClean="0"/>
              <a:t>Harvard Referencing uses the </a:t>
            </a:r>
            <a:r>
              <a:rPr lang="en-AU" b="1" dirty="0" smtClean="0"/>
              <a:t>‘author-date’ </a:t>
            </a:r>
            <a:r>
              <a:rPr lang="en-AU" dirty="0" smtClean="0"/>
              <a:t>system</a:t>
            </a:r>
          </a:p>
        </p:txBody>
      </p:sp>
    </p:spTree>
    <p:extLst>
      <p:ext uri="{BB962C8B-B14F-4D97-AF65-F5344CB8AC3E}">
        <p14:creationId xmlns:p14="http://schemas.microsoft.com/office/powerpoint/2010/main" val="3154523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Referencing quotes</a:t>
            </a:r>
            <a:endParaRPr lang="en-AU" dirty="0"/>
          </a:p>
        </p:txBody>
      </p:sp>
      <p:sp>
        <p:nvSpPr>
          <p:cNvPr id="3" name="Content Placeholder 2"/>
          <p:cNvSpPr>
            <a:spLocks noGrp="1"/>
          </p:cNvSpPr>
          <p:nvPr>
            <p:ph idx="1"/>
          </p:nvPr>
        </p:nvSpPr>
        <p:spPr>
          <a:xfrm>
            <a:off x="251520" y="1935480"/>
            <a:ext cx="8568952" cy="4389120"/>
          </a:xfrm>
        </p:spPr>
        <p:txBody>
          <a:bodyPr>
            <a:normAutofit/>
          </a:bodyPr>
          <a:lstStyle/>
          <a:p>
            <a:r>
              <a:rPr lang="en-AU" sz="2400" dirty="0" smtClean="0"/>
              <a:t>Quotes are referenced in-text using the following format:</a:t>
            </a:r>
          </a:p>
          <a:p>
            <a:pPr marL="667512" lvl="2" indent="0">
              <a:buNone/>
            </a:pPr>
            <a:endParaRPr lang="en-AU" sz="2400" dirty="0" smtClean="0"/>
          </a:p>
          <a:p>
            <a:pPr marL="667512" lvl="2" indent="0">
              <a:buNone/>
            </a:pPr>
            <a:r>
              <a:rPr lang="en-AU" sz="2400" dirty="0"/>
              <a:t>	</a:t>
            </a:r>
            <a:r>
              <a:rPr lang="en-AU" sz="2400" dirty="0" smtClean="0"/>
              <a:t>(Author’s last name Year of publication, Page number/s)</a:t>
            </a:r>
          </a:p>
          <a:p>
            <a:pPr marL="667512" lvl="2" indent="0">
              <a:buNone/>
            </a:pPr>
            <a:endParaRPr lang="en-AU" sz="2400" dirty="0" smtClean="0"/>
          </a:p>
          <a:p>
            <a:r>
              <a:rPr lang="en-AU" sz="2400" dirty="0" smtClean="0"/>
              <a:t>You may use the author’s name in a sentence, omitting it from the brackets. For example:</a:t>
            </a:r>
          </a:p>
          <a:p>
            <a:pPr marL="393192" lvl="1" indent="0">
              <a:buNone/>
            </a:pPr>
            <a:r>
              <a:rPr lang="en-AU" dirty="0"/>
              <a:t>	</a:t>
            </a:r>
            <a:endParaRPr lang="en-AU" dirty="0" smtClean="0"/>
          </a:p>
          <a:p>
            <a:pPr marL="393192" lvl="1" indent="0">
              <a:buNone/>
            </a:pPr>
            <a:r>
              <a:rPr lang="en-AU" dirty="0" smtClean="0"/>
              <a:t>Evans (2003, p. 157) states that……</a:t>
            </a:r>
          </a:p>
        </p:txBody>
      </p:sp>
    </p:spTree>
    <p:extLst>
      <p:ext uri="{BB962C8B-B14F-4D97-AF65-F5344CB8AC3E}">
        <p14:creationId xmlns:p14="http://schemas.microsoft.com/office/powerpoint/2010/main" val="427691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 of  short quotations</a:t>
            </a:r>
            <a:endParaRPr lang="en-AU" dirty="0"/>
          </a:p>
        </p:txBody>
      </p:sp>
      <p:sp>
        <p:nvSpPr>
          <p:cNvPr id="3" name="Content Placeholder 2"/>
          <p:cNvSpPr>
            <a:spLocks noGrp="1"/>
          </p:cNvSpPr>
          <p:nvPr>
            <p:ph idx="1"/>
          </p:nvPr>
        </p:nvSpPr>
        <p:spPr>
          <a:xfrm>
            <a:off x="457200" y="2420888"/>
            <a:ext cx="8229600" cy="3903712"/>
          </a:xfrm>
        </p:spPr>
        <p:txBody>
          <a:bodyPr/>
          <a:lstStyle/>
          <a:p>
            <a:pPr marL="0" indent="0">
              <a:buNone/>
            </a:pPr>
            <a:r>
              <a:rPr lang="en-AU" dirty="0" smtClean="0"/>
              <a:t>A short quote will be written as follows. According to Evans (2003, p. 60), “The lessons of 25 April had gone unlearned." Another way to write a quote could look like this. “The invasion of the </a:t>
            </a:r>
            <a:r>
              <a:rPr lang="en-AU" dirty="0" err="1" smtClean="0"/>
              <a:t>Suvla</a:t>
            </a:r>
            <a:r>
              <a:rPr lang="en-AU" dirty="0" smtClean="0"/>
              <a:t> Bay area was characterized by a lack of energy . . .” (Evans 2003, p. 127). The quote used here is not the full sentence, so no full stop has been used within the quotation marks.</a:t>
            </a:r>
          </a:p>
          <a:p>
            <a:pPr marL="0" indent="0">
              <a:buNone/>
            </a:pPr>
            <a:endParaRPr lang="en-AU" dirty="0" smtClean="0"/>
          </a:p>
        </p:txBody>
      </p:sp>
    </p:spTree>
    <p:extLst>
      <p:ext uri="{BB962C8B-B14F-4D97-AF65-F5344CB8AC3E}">
        <p14:creationId xmlns:p14="http://schemas.microsoft.com/office/powerpoint/2010/main" val="1026891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730456"/>
          </a:xfrm>
        </p:spPr>
        <p:txBody>
          <a:bodyPr/>
          <a:lstStyle/>
          <a:p>
            <a:r>
              <a:rPr lang="en-AU" dirty="0" smtClean="0"/>
              <a:t>Example of a longer quotation</a:t>
            </a:r>
            <a:endParaRPr lang="en-AU" dirty="0"/>
          </a:p>
        </p:txBody>
      </p:sp>
      <p:sp>
        <p:nvSpPr>
          <p:cNvPr id="5" name="TextBox 4"/>
          <p:cNvSpPr txBox="1"/>
          <p:nvPr/>
        </p:nvSpPr>
        <p:spPr>
          <a:xfrm>
            <a:off x="470457" y="2060848"/>
            <a:ext cx="8280920" cy="1569660"/>
          </a:xfrm>
          <a:prstGeom prst="rect">
            <a:avLst/>
          </a:prstGeom>
          <a:noFill/>
        </p:spPr>
        <p:txBody>
          <a:bodyPr wrap="square" rtlCol="0">
            <a:spAutoFit/>
          </a:bodyPr>
          <a:lstStyle/>
          <a:p>
            <a:r>
              <a:rPr lang="en-AU" sz="2000" dirty="0" smtClean="0"/>
              <a:t>A longer quote is one that is two or more sentences long. I this case the quote is formatted differently. The quote is indented (left and right margins) and a smaller font is used.</a:t>
            </a:r>
          </a:p>
          <a:p>
            <a:endParaRPr lang="en-AU" dirty="0"/>
          </a:p>
          <a:p>
            <a:endParaRPr lang="en-AU" dirty="0"/>
          </a:p>
        </p:txBody>
      </p:sp>
      <p:sp>
        <p:nvSpPr>
          <p:cNvPr id="7" name="TextBox 6"/>
          <p:cNvSpPr txBox="1"/>
          <p:nvPr/>
        </p:nvSpPr>
        <p:spPr>
          <a:xfrm>
            <a:off x="1187624" y="3284984"/>
            <a:ext cx="6768752" cy="1846659"/>
          </a:xfrm>
          <a:prstGeom prst="rect">
            <a:avLst/>
          </a:prstGeom>
          <a:noFill/>
        </p:spPr>
        <p:txBody>
          <a:bodyPr wrap="square" rtlCol="0">
            <a:spAutoFit/>
          </a:bodyPr>
          <a:lstStyle/>
          <a:p>
            <a:r>
              <a:rPr lang="en-AU" sz="1600" dirty="0" smtClean="0"/>
              <a:t>"Get ready for university study introduces some of the key skills needed for successful university-level study . . .the resource benefits a wide audience, from school-leavers, new and potential students, to postgraduates, professionals and others."</a:t>
            </a:r>
            <a:br>
              <a:rPr lang="en-AU" sz="1600" dirty="0" smtClean="0"/>
            </a:br>
            <a:r>
              <a:rPr lang="en-AU" sz="1600" dirty="0" smtClean="0"/>
              <a:t/>
            </a:r>
            <a:br>
              <a:rPr lang="en-AU" sz="1600" dirty="0" smtClean="0"/>
            </a:br>
            <a:r>
              <a:rPr lang="en-AU" sz="1600" dirty="0" smtClean="0"/>
              <a:t>(Smith 2008, p. 60-61) </a:t>
            </a:r>
          </a:p>
          <a:p>
            <a:endParaRPr lang="en-AU" dirty="0"/>
          </a:p>
        </p:txBody>
      </p:sp>
      <p:sp>
        <p:nvSpPr>
          <p:cNvPr id="9" name="TextBox 8"/>
          <p:cNvSpPr txBox="1"/>
          <p:nvPr/>
        </p:nvSpPr>
        <p:spPr>
          <a:xfrm>
            <a:off x="470457" y="5288340"/>
            <a:ext cx="8280920" cy="984885"/>
          </a:xfrm>
          <a:prstGeom prst="rect">
            <a:avLst/>
          </a:prstGeom>
          <a:noFill/>
        </p:spPr>
        <p:txBody>
          <a:bodyPr wrap="square" rtlCol="0">
            <a:spAutoFit/>
          </a:bodyPr>
          <a:lstStyle/>
          <a:p>
            <a:r>
              <a:rPr lang="en-AU" sz="2000" dirty="0" smtClean="0"/>
              <a:t>After the quote, standard font size and margins are used to continue with the essay.</a:t>
            </a:r>
            <a:endParaRPr lang="en-AU" dirty="0"/>
          </a:p>
          <a:p>
            <a:endParaRPr lang="en-AU" dirty="0"/>
          </a:p>
        </p:txBody>
      </p:sp>
    </p:spTree>
    <p:extLst>
      <p:ext uri="{BB962C8B-B14F-4D97-AF65-F5344CB8AC3E}">
        <p14:creationId xmlns:p14="http://schemas.microsoft.com/office/powerpoint/2010/main" val="16626148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Paraphrasing</a:t>
            </a:r>
            <a:endParaRPr lang="en-AU" dirty="0"/>
          </a:p>
        </p:txBody>
      </p:sp>
      <p:sp>
        <p:nvSpPr>
          <p:cNvPr id="3" name="Content Placeholder 2"/>
          <p:cNvSpPr>
            <a:spLocks noGrp="1"/>
          </p:cNvSpPr>
          <p:nvPr>
            <p:ph idx="1"/>
          </p:nvPr>
        </p:nvSpPr>
        <p:spPr>
          <a:xfrm>
            <a:off x="457200" y="1772816"/>
            <a:ext cx="8229600" cy="1800200"/>
          </a:xfrm>
        </p:spPr>
        <p:txBody>
          <a:bodyPr>
            <a:normAutofit fontScale="85000" lnSpcReduction="10000"/>
          </a:bodyPr>
          <a:lstStyle/>
          <a:p>
            <a:pPr marL="0" indent="0">
              <a:buNone/>
            </a:pPr>
            <a:r>
              <a:rPr lang="en-AU" dirty="0" smtClean="0"/>
              <a:t>Paraphrasing is presenting the ideas or information of others using your own words. Quotation marks are not used, and there is no change to the layout. Remember, page numbers are not included.</a:t>
            </a:r>
          </a:p>
          <a:p>
            <a:pPr marL="0" indent="0" algn="ctr">
              <a:buNone/>
            </a:pPr>
            <a:endParaRPr lang="en-AU" dirty="0"/>
          </a:p>
          <a:p>
            <a:pPr marL="0" indent="0" algn="ctr">
              <a:buNone/>
            </a:pPr>
            <a:r>
              <a:rPr lang="en-AU" dirty="0" smtClean="0"/>
              <a:t>Examples</a:t>
            </a:r>
            <a:endParaRPr lang="en-AU" dirty="0"/>
          </a:p>
        </p:txBody>
      </p:sp>
      <p:sp>
        <p:nvSpPr>
          <p:cNvPr id="4" name="Content Placeholder 2"/>
          <p:cNvSpPr txBox="1">
            <a:spLocks/>
          </p:cNvSpPr>
          <p:nvPr/>
        </p:nvSpPr>
        <p:spPr>
          <a:xfrm>
            <a:off x="609600" y="3717032"/>
            <a:ext cx="8229600" cy="2561531"/>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AU" sz="1900" dirty="0" smtClean="0"/>
              <a:t>Although the materials were originally developed for a comparatively small user group, many others have also found them useful. (Smith, 2008). </a:t>
            </a:r>
          </a:p>
          <a:p>
            <a:pPr marL="0" indent="0">
              <a:buFont typeface="Arial" pitchFamily="34" charset="0"/>
              <a:buNone/>
            </a:pPr>
            <a:endParaRPr lang="en-AU" sz="1900" dirty="0" smtClean="0"/>
          </a:p>
          <a:p>
            <a:pPr marL="0" indent="0">
              <a:buFont typeface="Arial" pitchFamily="34" charset="0"/>
              <a:buNone/>
            </a:pPr>
            <a:r>
              <a:rPr lang="en-AU" sz="1900" dirty="0" smtClean="0"/>
              <a:t>According to Smith (2008), although the materials were originally developed for a comparatively small user group, many others have also found them useful. </a:t>
            </a:r>
          </a:p>
          <a:p>
            <a:pPr marL="0" indent="0">
              <a:buFont typeface="Arial" pitchFamily="34" charset="0"/>
              <a:buNone/>
            </a:pPr>
            <a:endParaRPr lang="en-AU" dirty="0"/>
          </a:p>
        </p:txBody>
      </p:sp>
    </p:spTree>
    <p:extLst>
      <p:ext uri="{BB962C8B-B14F-4D97-AF65-F5344CB8AC3E}">
        <p14:creationId xmlns:p14="http://schemas.microsoft.com/office/powerpoint/2010/main" val="42351223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Footnotes</a:t>
            </a:r>
            <a:endParaRPr lang="en-AU" dirty="0"/>
          </a:p>
        </p:txBody>
      </p:sp>
      <p:pic>
        <p:nvPicPr>
          <p:cNvPr id="1029" name="Picture 5"/>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259632" y="1847875"/>
            <a:ext cx="6787721" cy="438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849183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1386</TotalTime>
  <Words>590</Words>
  <Application>Microsoft Office PowerPoint</Application>
  <PresentationFormat>On-screen Show (4:3)</PresentationFormat>
  <Paragraphs>64</Paragraphs>
  <Slides>21</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Constantia</vt:lpstr>
      <vt:lpstr>Wingdings 2</vt:lpstr>
      <vt:lpstr>Flow</vt:lpstr>
      <vt:lpstr>Harvard (Author Date) referencing</vt:lpstr>
      <vt:lpstr>Why Reference?</vt:lpstr>
      <vt:lpstr>There are two parts to referencing</vt:lpstr>
      <vt:lpstr>In-text citation</vt:lpstr>
      <vt:lpstr>Referencing quotes</vt:lpstr>
      <vt:lpstr>Examples of  short quotations</vt:lpstr>
      <vt:lpstr>Example of a longer quotation</vt:lpstr>
      <vt:lpstr>Paraphrasing</vt:lpstr>
      <vt:lpstr>Footnotes</vt:lpstr>
      <vt:lpstr>Interviews, emails &amp; letters</vt:lpstr>
      <vt:lpstr>The Reference list</vt:lpstr>
      <vt:lpstr>PowerPoint Presentation</vt:lpstr>
      <vt:lpstr>PowerPoint Presentation</vt:lpstr>
      <vt:lpstr>PowerPoint Presentation</vt:lpstr>
      <vt:lpstr>Time to put it all into practice!</vt:lpstr>
      <vt:lpstr>PowerPoint Presentation</vt:lpstr>
      <vt:lpstr>PowerPoint Presentation</vt:lpstr>
      <vt:lpstr>PowerPoint Presentation</vt:lpstr>
      <vt:lpstr>PowerPoint Presentation</vt:lpstr>
      <vt:lpstr>PowerPoint Presentation</vt:lpstr>
      <vt:lpstr>PowerPoint Presentation</vt:lpstr>
    </vt:vector>
  </TitlesOfParts>
  <Company>DECD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Harvard referencing</dc:title>
  <dc:creator>Administrator</dc:creator>
  <cp:lastModifiedBy>Brown, Shelly</cp:lastModifiedBy>
  <cp:revision>65</cp:revision>
  <dcterms:created xsi:type="dcterms:W3CDTF">2014-07-22T23:45:23Z</dcterms:created>
  <dcterms:modified xsi:type="dcterms:W3CDTF">2017-06-17T07:25:59Z</dcterms:modified>
</cp:coreProperties>
</file>