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4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2" r:id="rId29"/>
    <p:sldId id="283" r:id="rId30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7A0BD-FF51-4075-9A15-E1C80D14B163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FC620-EAB9-402D-9904-543BD7213A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631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419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475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86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438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61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6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64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56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289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88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522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8CC6D-5D0C-4FE8-A305-993E337F23D5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967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AU" sz="48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</a:t>
            </a:r>
            <a:r>
              <a:rPr lang="en-AU" sz="48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Design </a:t>
            </a:r>
            <a:r>
              <a:rPr lang="en-AU" sz="48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for </a:t>
            </a:r>
            <a:r>
              <a:rPr lang="en-AU" sz="48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Investigations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848872" cy="1752600"/>
          </a:xfrm>
        </p:spPr>
        <p:txBody>
          <a:bodyPr/>
          <a:lstStyle/>
          <a:p>
            <a:pPr marR="64008" lvl="0">
              <a:spcBef>
                <a:spcPts val="400"/>
              </a:spcBef>
              <a:buClr>
                <a:srgbClr val="6EA0B0"/>
              </a:buClr>
              <a:buSzPct val="68000"/>
            </a:pPr>
            <a:r>
              <a:rPr lang="en-AU" sz="2700" dirty="0" smtClean="0">
                <a:solidFill>
                  <a:srgbClr val="3B3B3B"/>
                </a:solidFill>
                <a:latin typeface="Century Gothic" panose="020B0502020202020204" pitchFamily="34" charset="0"/>
              </a:rPr>
              <a:t>	Activities </a:t>
            </a:r>
            <a:r>
              <a:rPr lang="en-AU" sz="2700" dirty="0">
                <a:solidFill>
                  <a:srgbClr val="3B3B3B"/>
                </a:solidFill>
                <a:latin typeface="Century Gothic" panose="020B0502020202020204" pitchFamily="34" charset="0"/>
              </a:rPr>
              <a:t>and strategies to help students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70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Do aliens come from Mars?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 In the first instance there is no concrete evidence that aliens actually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 and so this is not a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topic. 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Although there is lots of written material about aliens and also about the planet Mars it would be difficult to support a credible viewpoint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This is also unlikely to be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subject.</a:t>
            </a:r>
            <a:endParaRPr lang="en-AU" sz="27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346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Is there a link between video games and violence in children?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Yes. 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because there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published material about the impact of video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games on child behaviour. 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might be easier to refine the question to a specific age group of children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This will be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particularly if it focuses on a specific game.</a:t>
            </a: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570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How effective are tornado warnings?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Yes. 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 this topic is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because there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lot of published information about the systems used for tornado warning.  It might be appropriate to narrow this down to a specific geographical area, this would reduce the information to be sorted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and is more likely to produce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findings.</a:t>
            </a:r>
            <a:endParaRPr lang="en-AU" sz="27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958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Which soft drink is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better? (Insert brand names).</a:t>
            </a: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The word “better” has no real meaning and so there is nothing to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and the topic is not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If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wording were refined to include reference to nutritional or calorific value it could become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researchable and also more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27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814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Is there a link between soil pH and plant types found in sand dunes?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Yes.  There is lots of information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and so the topic is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allows you to carry out your own first hand data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which will be both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will result </a:t>
            </a:r>
            <a:r>
              <a:rPr lang="en-AU" sz="2700" i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AU" sz="2700" b="1" i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</a:t>
            </a:r>
            <a:r>
              <a:rPr lang="en-AU" sz="2700" i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could be narrowed down to a specific geographical location.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084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wording and stems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wording of your question is very important as it provides a focus for your investigation.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should define the types of data you need to collect and the methods to do so.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important to remember that the wording and focus of your question can change as you gather information.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900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wording and stems</a:t>
            </a:r>
            <a:endParaRPr lang="en-AU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64712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31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Useful question stems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relationship between………..?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useful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what extent………..?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effective are………..?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comparison of………..?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impact of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important………..?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accurately does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……….. influence ………..?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17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2113"/>
          </a:xfrm>
        </p:spPr>
        <p:txBody>
          <a:bodyPr/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/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slides give two versions of a question for investigation.</a:t>
            </a:r>
          </a:p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Decide which is the best question.</a:t>
            </a:r>
          </a:p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Think about:</a:t>
            </a:r>
          </a:p>
          <a:p>
            <a:pPr lvl="1"/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stems, question wording and what should be avoided.</a:t>
            </a:r>
          </a:p>
          <a:p>
            <a:pPr lvl="1"/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Answers are provided.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8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1"/>
            <a:ext cx="8435280" cy="4857404"/>
          </a:xfrm>
        </p:spPr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What types of plants grow on a sand dune?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How does soil salinity impact on sand dune succession?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	This is a “what” question and leads to a descriptive response.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	This allows for investigation of the relationship between salinity and the types of plants grown along a sand dune.</a:t>
            </a: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7927838" y="2347601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65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design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started: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be difficult to get started on an investigation.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might be useful to think of a topic which interests you before devising a question.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broad topic can be narrowed down to become a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the subject requirements for the investigation.</a:t>
            </a: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542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How effective was short-term aid following the Haiti earthquake in 2010?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How important is short-term aid?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question allows the student to investigate different perspectives and it is focused on one event.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question is too broad and not linked to any natural disaster.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8100392" y="1844824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61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1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5"/>
            <a:ext cx="8075240" cy="5001420"/>
          </a:xfrm>
        </p:spPr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Do male students perform better at school than females?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To what extent do males outperform females in technical subject examinations?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question is quite vague and lacks a focus for research.  There is no indication of the criteria for measuring performance.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allows students to investigate different perspectives but has a focus on exam results and a specific suite of subjects.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8028384" y="2420888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9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2"/>
          </a:xfrm>
        </p:spPr>
        <p:txBody>
          <a:bodyPr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How accurately does the film, The Great Gatsby, represent the clothing fashions of the 1920s?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How is the fashion of the 1920s represented in the film, The Great Gatsby?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invites argument and has a clear purpose.  The use of a time frame provides focus.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question lends itself to description only.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8028384" y="1683474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80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1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5"/>
            <a:ext cx="8075240" cy="5001420"/>
          </a:xfrm>
        </p:spPr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Does the socio-economic background of parents affect the future of their children?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What is the relationship between the income earned by parents and the academic achievements of their children?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is very broad and could be answered yes/no.  The word future doesn’t provide focus.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has clear purpose and the parameters are defined (income and academic achievement).  Could be narrowed further by giving a location.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8184473" y="2420888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8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3"/>
            <a:ext cx="8187208" cy="4929412"/>
          </a:xfrm>
        </p:spPr>
        <p:txBody>
          <a:bodyPr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	To what extent are people influenced by distance when shopping?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How far do people travel to do their weekly food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shopping?</a:t>
            </a: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allows research of different perspectives and also is suitable for first-hand data collection.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topic is too narrow and lends itself to description. 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7884368" y="1628800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78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94121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Refining the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3"/>
            <a:ext cx="8712968" cy="4392488"/>
          </a:xfrm>
        </p:spPr>
        <p:txBody>
          <a:bodyPr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important to allow your question to change. 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you start to collect data you may find that you notice elements of data which you would like to investigate further.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your start to analyse your data you may discover patterns or interesting results which change the focus of your investigation.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question provides focus for data collection and analysis but these also help to shape your question.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504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5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Refining the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777686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40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91880" y="1052736"/>
            <a:ext cx="2088232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3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Refining the </a:t>
            </a:r>
            <a:r>
              <a:rPr lang="en-AU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- example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10069" y="1096670"/>
            <a:ext cx="185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Public Transport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0968" y="2420888"/>
            <a:ext cx="4791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ORIGINAL QUESTION: How effective is Adelaide’s</a:t>
            </a:r>
          </a:p>
          <a:p>
            <a:r>
              <a:rPr lang="en-AU" dirty="0" smtClean="0"/>
              <a:t>public transport system for daily commuters into </a:t>
            </a:r>
          </a:p>
          <a:p>
            <a:r>
              <a:rPr lang="en-AU" dirty="0" smtClean="0"/>
              <a:t>the city?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2353378" y="2420888"/>
            <a:ext cx="4752528" cy="923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1371917" y="5019391"/>
            <a:ext cx="6656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Data collected: more information gathered about train services than </a:t>
            </a:r>
          </a:p>
          <a:p>
            <a:r>
              <a:rPr lang="en-AU" dirty="0" smtClean="0"/>
              <a:t>bus services, easier to collect data only for suburbs south of the city</a:t>
            </a:r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1371916" y="5026934"/>
            <a:ext cx="6688200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1847282" y="3428999"/>
            <a:ext cx="5737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REFINED QUESTION: How effective are Adelaide trains for </a:t>
            </a:r>
          </a:p>
          <a:p>
            <a:r>
              <a:rPr lang="en-AU" dirty="0" smtClean="0"/>
              <a:t>daily commuters from the southern suburbs into the city?</a:t>
            </a:r>
            <a:endParaRPr lang="en-AU" dirty="0"/>
          </a:p>
        </p:txBody>
      </p:sp>
      <p:sp>
        <p:nvSpPr>
          <p:cNvPr id="13" name="Rectangle 12"/>
          <p:cNvSpPr/>
          <p:nvPr/>
        </p:nvSpPr>
        <p:spPr>
          <a:xfrm>
            <a:off x="1847282" y="3429000"/>
            <a:ext cx="5737468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Curved Right Arrow 13"/>
          <p:cNvSpPr/>
          <p:nvPr/>
        </p:nvSpPr>
        <p:spPr>
          <a:xfrm>
            <a:off x="1547665" y="1052736"/>
            <a:ext cx="7315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 rot="10800000">
            <a:off x="8172400" y="3647340"/>
            <a:ext cx="7315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7197676" y="1096670"/>
            <a:ext cx="731520" cy="191868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9552" y="3670682"/>
            <a:ext cx="7556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95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9"/>
            <a:ext cx="8579296" cy="706089"/>
          </a:xfrm>
        </p:spPr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Can you turn these topics into questions?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AFL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Vampires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 animals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travel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Deserts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Fashion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Flooding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Shopping</a:t>
            </a:r>
            <a:endParaRPr lang="en-AU" sz="2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1268760"/>
            <a:ext cx="48965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Think back to the questions stems and try to apply these.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relationship between………..?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useful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what extent………..?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effective are………..?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comparison of………..?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impact of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important………..?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accurately does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……….. influence ………..?</a:t>
            </a:r>
          </a:p>
          <a:p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65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References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George Mason University Writing </a:t>
            </a:r>
            <a:r>
              <a:rPr lang="en-A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2014, </a:t>
            </a: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accessed 29 August 2014, ‘How to write a research question’, &lt;http://</a:t>
            </a:r>
            <a:r>
              <a:rPr lang="en-A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writingcenter.gmu.edu/writing-resources</a:t>
            </a: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endParaRPr lang="en-A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A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Hulley,SB</a:t>
            </a: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2013, ‘ Getting Started: The anatomy and physiology of clinical research’ in </a:t>
            </a:r>
            <a:r>
              <a:rPr lang="en-A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Designing Clinical Research, </a:t>
            </a:r>
            <a:r>
              <a:rPr lang="en-A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Hulley,SB</a:t>
            </a: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Cummings, SR, Browner, WS, Grady DG, Newman, TB, Lippincott Williams and Wilkins, </a:t>
            </a:r>
            <a:r>
              <a:rPr lang="en-A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Philidelphia</a:t>
            </a: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p10</a:t>
            </a: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endParaRPr lang="en-A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SACE Board of </a:t>
            </a:r>
            <a:r>
              <a:rPr lang="en-US" sz="16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2013, 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Advice on Designing a Research Project Question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South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SACE Board of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2013, 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Beginning the Thinking for the Research Project.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South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endParaRPr lang="en-A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SACE Board of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2014,</a:t>
            </a:r>
            <a:r>
              <a:rPr lang="en-US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Designing a Question for Research or Investigations: Guidelines for Teachers.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South Australia.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1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Topic Choice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start to search for a topic it can be useful to think about: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School: subjects and extra-curricular activities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 school: hobbies, sports, part-time job, interests, volunteering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experiences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Contemporary issues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concerns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 arts (music, film, other forms </a:t>
            </a:r>
            <a:r>
              <a:rPr lang="en-AU" sz="23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AU" sz="23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entertainment).</a:t>
            </a:r>
            <a:endParaRPr lang="en-AU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750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Mind mapping your topic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be helpful to visualise your topic using a mind map.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Jotting down your interests in this way can help you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begin </a:t>
            </a: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see topic ideas.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may also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to make links between your interests and this can help you formulate a question.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the example on the next slide and then write down your own ideas in the form of a mind map.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616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3177"/>
          </a:xfrm>
        </p:spPr>
        <p:txBody>
          <a:bodyPr>
            <a:normAutofit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Mind mapping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4187554" y="2939244"/>
            <a:ext cx="2016224" cy="1296144"/>
          </a:xfrm>
          <a:prstGeom prst="cloudCallout">
            <a:avLst/>
          </a:prstGeom>
          <a:solidFill>
            <a:srgbClr val="6EA0B0">
              <a:lumMod val="5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What are my interests?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620861"/>
            <a:ext cx="2792413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4660" y="3421596"/>
            <a:ext cx="2772308" cy="813792"/>
          </a:xfrm>
          <a:prstGeom prst="ellips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nemployment</a:t>
            </a:r>
          </a:p>
        </p:txBody>
      </p:sp>
      <p:sp>
        <p:nvSpPr>
          <p:cNvPr id="7" name="Oval 6"/>
          <p:cNvSpPr/>
          <p:nvPr/>
        </p:nvSpPr>
        <p:spPr>
          <a:xfrm>
            <a:off x="192057" y="1655293"/>
            <a:ext cx="2088232" cy="914400"/>
          </a:xfrm>
          <a:prstGeom prst="ellips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 my community</a:t>
            </a:r>
          </a:p>
        </p:txBody>
      </p:sp>
      <p:sp>
        <p:nvSpPr>
          <p:cNvPr id="8" name="Oval 7"/>
          <p:cNvSpPr/>
          <p:nvPr/>
        </p:nvSpPr>
        <p:spPr>
          <a:xfrm>
            <a:off x="2483768" y="811401"/>
            <a:ext cx="1476164" cy="955825"/>
          </a:xfrm>
          <a:prstGeom prst="ellips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en-A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ocial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issues</a:t>
            </a:r>
          </a:p>
        </p:txBody>
      </p:sp>
      <p:sp>
        <p:nvSpPr>
          <p:cNvPr id="9" name="Oval 8"/>
          <p:cNvSpPr/>
          <p:nvPr/>
        </p:nvSpPr>
        <p:spPr>
          <a:xfrm>
            <a:off x="2641214" y="2371901"/>
            <a:ext cx="1512168" cy="885800"/>
          </a:xfrm>
          <a:prstGeom prst="ellips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0" lang="en-A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of services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04048" y="1124744"/>
            <a:ext cx="1421905" cy="745484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987064" y="1942174"/>
            <a:ext cx="1656184" cy="648072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732240" y="3242072"/>
            <a:ext cx="2232248" cy="864096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oil pH and moisture content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895921" y="4721270"/>
            <a:ext cx="1872208" cy="648072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types of plants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20489" y="5297929"/>
            <a:ext cx="1512168" cy="648072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gardens</a:t>
            </a:r>
          </a:p>
        </p:txBody>
      </p:sp>
      <p:cxnSp>
        <p:nvCxnSpPr>
          <p:cNvPr id="15" name="Straight Arrow Connector 14"/>
          <p:cNvCxnSpPr>
            <a:stCxn id="4" idx="3"/>
            <a:endCxn id="10" idx="2"/>
          </p:cNvCxnSpPr>
          <p:nvPr/>
        </p:nvCxnSpPr>
        <p:spPr>
          <a:xfrm flipV="1">
            <a:off x="5195666" y="1870228"/>
            <a:ext cx="519335" cy="1143124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  <a:endCxn id="14" idx="0"/>
          </p:cNvCxnSpPr>
          <p:nvPr/>
        </p:nvCxnSpPr>
        <p:spPr>
          <a:xfrm>
            <a:off x="5195666" y="4234008"/>
            <a:ext cx="280907" cy="1063921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5"/>
          </p:cNvCxnSpPr>
          <p:nvPr/>
        </p:nvCxnSpPr>
        <p:spPr>
          <a:xfrm flipH="1" flipV="1">
            <a:off x="3743753" y="1627249"/>
            <a:ext cx="1116279" cy="1441711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3"/>
            <a:endCxn id="13" idx="1"/>
          </p:cNvCxnSpPr>
          <p:nvPr/>
        </p:nvCxnSpPr>
        <p:spPr>
          <a:xfrm flipV="1">
            <a:off x="6232657" y="5045306"/>
            <a:ext cx="663264" cy="576659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12" idx="2"/>
          </p:cNvCxnSpPr>
          <p:nvPr/>
        </p:nvCxnSpPr>
        <p:spPr>
          <a:xfrm flipV="1">
            <a:off x="7832025" y="4106168"/>
            <a:ext cx="16339" cy="615102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2"/>
            <a:endCxn id="12" idx="0"/>
          </p:cNvCxnSpPr>
          <p:nvPr/>
        </p:nvCxnSpPr>
        <p:spPr>
          <a:xfrm>
            <a:off x="7815156" y="2590246"/>
            <a:ext cx="33208" cy="651826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>
            <a:stCxn id="10" idx="3"/>
            <a:endCxn id="11" idx="0"/>
          </p:cNvCxnSpPr>
          <p:nvPr/>
        </p:nvCxnSpPr>
        <p:spPr>
          <a:xfrm>
            <a:off x="6425953" y="1497486"/>
            <a:ext cx="1389203" cy="444688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/>
          <p:cNvCxnSpPr>
            <a:stCxn id="8" idx="2"/>
            <a:endCxn id="7" idx="0"/>
          </p:cNvCxnSpPr>
          <p:nvPr/>
        </p:nvCxnSpPr>
        <p:spPr>
          <a:xfrm flipH="1">
            <a:off x="1236173" y="1289314"/>
            <a:ext cx="1247595" cy="365979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Straight Arrow Connector 1029"/>
          <p:cNvCxnSpPr>
            <a:stCxn id="7" idx="6"/>
            <a:endCxn id="9" idx="1"/>
          </p:cNvCxnSpPr>
          <p:nvPr/>
        </p:nvCxnSpPr>
        <p:spPr>
          <a:xfrm>
            <a:off x="2280289" y="2112493"/>
            <a:ext cx="582377" cy="389130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Straight Arrow Connector 1031"/>
          <p:cNvCxnSpPr>
            <a:stCxn id="7" idx="4"/>
            <a:endCxn id="6" idx="0"/>
          </p:cNvCxnSpPr>
          <p:nvPr/>
        </p:nvCxnSpPr>
        <p:spPr>
          <a:xfrm>
            <a:off x="1236173" y="2569693"/>
            <a:ext cx="214641" cy="851903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Arrow Connector 1033"/>
          <p:cNvCxnSpPr>
            <a:stCxn id="9" idx="4"/>
          </p:cNvCxnSpPr>
          <p:nvPr/>
        </p:nvCxnSpPr>
        <p:spPr>
          <a:xfrm flipH="1">
            <a:off x="3131840" y="3257701"/>
            <a:ext cx="265458" cy="1503184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Arrow Connector 1035"/>
          <p:cNvCxnSpPr>
            <a:stCxn id="6" idx="4"/>
          </p:cNvCxnSpPr>
          <p:nvPr/>
        </p:nvCxnSpPr>
        <p:spPr>
          <a:xfrm>
            <a:off x="1450814" y="4235388"/>
            <a:ext cx="409156" cy="485882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3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From topic to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you have settled on an area that interests you it is a good idea to do some initial research.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 some reading and internet research will give you an idea of how much information is already available.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this initial reading and research may lead you to ask questions which could form the basis for your investigation.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785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From topic to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3"/>
          </a:xfrm>
        </p:spPr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diagram below can also help you to narrow your topic and make it easier to design a question.</a:t>
            </a:r>
          </a:p>
          <a:p>
            <a:endParaRPr lang="en-AU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539552" y="1988840"/>
            <a:ext cx="3240360" cy="3456383"/>
          </a:xfrm>
          <a:prstGeom prst="triangl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103" y="1988840"/>
            <a:ext cx="3292475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4249" y="1995489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Narrower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Narrower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5224" y="1997342"/>
            <a:ext cx="20882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</a:p>
          <a:p>
            <a:pPr algn="r"/>
            <a:endParaRPr lang="en-A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Coastal erosion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Beach protection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Breakwaters,</a:t>
            </a: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Groynes</a:t>
            </a:r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dirty="0" smtClean="0">
              <a:solidFill>
                <a:prstClr val="black"/>
              </a:solidFill>
              <a:latin typeface="Lucida Sans Unicode"/>
            </a:endParaRPr>
          </a:p>
          <a:p>
            <a:pPr algn="ctr"/>
            <a:endParaRPr lang="en-AU" dirty="0">
              <a:solidFill>
                <a:prstClr val="black"/>
              </a:solidFill>
              <a:latin typeface="Lucida Sans Unicode"/>
            </a:endParaRPr>
          </a:p>
          <a:p>
            <a:pPr algn="ctr"/>
            <a:endParaRPr lang="en-AU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5525373"/>
            <a:ext cx="4248472" cy="400110"/>
          </a:xfrm>
          <a:prstGeom prst="rect">
            <a:avLst/>
          </a:prstGeom>
          <a:noFill/>
          <a:ln w="31750">
            <a:solidFill>
              <a:srgbClr val="6EA0B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Try this exercise with your topic.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35896" y="2204864"/>
            <a:ext cx="1512168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19872" y="2780928"/>
            <a:ext cx="2016224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3356992"/>
            <a:ext cx="2592288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15816" y="3861048"/>
            <a:ext cx="3024336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0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From topic to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3"/>
            <a:ext cx="8640960" cy="4929412"/>
          </a:xfrm>
        </p:spPr>
        <p:txBody>
          <a:bodyPr>
            <a:normAutofit fontScale="77500" lnSpcReduction="2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refine your question by applying the following: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it have a local perspective?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r>
              <a:rPr lang="en-AU" sz="30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may make it easier to gather data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it be set within a specific historical time frame?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r>
              <a:rPr lang="en-AU" sz="30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prevent your question from being too broad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it be based on a specific section of the population?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r>
              <a:rPr lang="en-AU" sz="30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provide a focus for your research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refining questions won’t apply to all subjects but they may help you to narrow your question in some</a:t>
            </a:r>
            <a:r>
              <a:rPr lang="en-A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667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21602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From </a:t>
            </a:r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topic to </a:t>
            </a:r>
            <a: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</a:t>
            </a:r>
            <a: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/>
            </a:r>
            <a:b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</a:br>
            <a:r>
              <a:rPr lang="en-AU" sz="1100" dirty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  <a:t/>
            </a:r>
            <a:br>
              <a:rPr lang="en-AU" sz="1100" dirty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80"/>
          </a:xfrm>
        </p:spPr>
        <p:txBody>
          <a:bodyPr>
            <a:normAutofit fontScale="92500" lnSpcReduction="10000"/>
          </a:bodyPr>
          <a:lstStyle/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yourself if your question is</a:t>
            </a:r>
            <a:r>
              <a:rPr lang="en-A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it be researched?  Can it be managed in the time you have available?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it challenge you and give you the chance to learn something new?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it result in original and key findings?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safe and ethical to research?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relevant and does it meet the learning requirements of the subject?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83671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 useful acronym to use when designing your question is </a:t>
            </a:r>
            <a:r>
              <a:rPr lang="en-AU" sz="24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FINER</a:t>
            </a: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AU" sz="11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</a:t>
            </a:r>
            <a:r>
              <a:rPr lang="en-AU" sz="1100" dirty="0" err="1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Hulley</a:t>
            </a:r>
            <a:r>
              <a:rPr lang="en-AU" sz="11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et </a:t>
            </a:r>
            <a:r>
              <a:rPr lang="en-AU" sz="11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al. </a:t>
            </a:r>
            <a:r>
              <a:rPr lang="en-AU" sz="11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2013).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848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w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PowerPoint template</Template>
  <TotalTime>271</TotalTime>
  <Words>1100</Words>
  <Application>Microsoft Office PowerPoint</Application>
  <PresentationFormat>On-screen Show (4:3)</PresentationFormat>
  <Paragraphs>231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Century Gothic</vt:lpstr>
      <vt:lpstr>Lucida Sans Unicode</vt:lpstr>
      <vt:lpstr>Verdana</vt:lpstr>
      <vt:lpstr>Wingdings 2</vt:lpstr>
      <vt:lpstr>Wingdings 3</vt:lpstr>
      <vt:lpstr>New PowerPoint template</vt:lpstr>
      <vt:lpstr>Question Design for Investigations</vt:lpstr>
      <vt:lpstr>Question design</vt:lpstr>
      <vt:lpstr>Topic Choice</vt:lpstr>
      <vt:lpstr>Mind mapping your topic</vt:lpstr>
      <vt:lpstr>Mind mapping</vt:lpstr>
      <vt:lpstr>From topic to question</vt:lpstr>
      <vt:lpstr>From topic to question</vt:lpstr>
      <vt:lpstr>From topic to question</vt:lpstr>
      <vt:lpstr> From topic to question  </vt:lpstr>
      <vt:lpstr>Quiz: Can the topic be researched?</vt:lpstr>
      <vt:lpstr>Quiz: Can the topic be researched?</vt:lpstr>
      <vt:lpstr>Quiz: Can the topic be researched?</vt:lpstr>
      <vt:lpstr>Quiz: Can the topic be researched?</vt:lpstr>
      <vt:lpstr>Quiz: Can the topic be researched?</vt:lpstr>
      <vt:lpstr>Question wording and stems</vt:lpstr>
      <vt:lpstr>Question wording and stems</vt:lpstr>
      <vt:lpstr>Useful question stems</vt:lpstr>
      <vt:lpstr>Quiz: Question wording</vt:lpstr>
      <vt:lpstr>Quiz: Question wording</vt:lpstr>
      <vt:lpstr>Quiz: Question wording</vt:lpstr>
      <vt:lpstr>Quiz: Question wording</vt:lpstr>
      <vt:lpstr>Quiz: Question wording</vt:lpstr>
      <vt:lpstr>Quiz: Question wording</vt:lpstr>
      <vt:lpstr>Quiz: Question wording</vt:lpstr>
      <vt:lpstr>Refining the question</vt:lpstr>
      <vt:lpstr>Refining the question</vt:lpstr>
      <vt:lpstr>Refining the question - example</vt:lpstr>
      <vt:lpstr>Can you turn these topics into questions?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SACE Board of South Australia</dc:title>
  <dc:creator>Fiona Greig</dc:creator>
  <cp:lastModifiedBy>Brown, Shelly</cp:lastModifiedBy>
  <cp:revision>25</cp:revision>
  <cp:lastPrinted>2014-09-02T03:23:08Z</cp:lastPrinted>
  <dcterms:created xsi:type="dcterms:W3CDTF">2014-08-29T05:57:43Z</dcterms:created>
  <dcterms:modified xsi:type="dcterms:W3CDTF">2017-06-26T23:55:32Z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A388565</vt:lpwstr>
  </property>
  <property fmtid="{D5CDD505-2E9C-101B-9397-08002B2CF9AE}" pid="4" name="Objective-Title">
    <vt:lpwstr>Research questions V2</vt:lpwstr>
  </property>
  <property fmtid="{D5CDD505-2E9C-101B-9397-08002B2CF9AE}" pid="5" name="Objective-Comment">
    <vt:lpwstr/>
  </property>
  <property fmtid="{D5CDD505-2E9C-101B-9397-08002B2CF9AE}" pid="6" name="Objective-CreationStamp">
    <vt:filetime>2014-09-02T02:50:28Z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2014-09-10T23:53:30Z</vt:filetime>
  </property>
  <property fmtid="{D5CDD505-2E9C-101B-9397-08002B2CF9AE}" pid="11" name="Objective-Owner">
    <vt:lpwstr>Fiona Greig</vt:lpwstr>
  </property>
  <property fmtid="{D5CDD505-2E9C-101B-9397-08002B2CF9AE}" pid="12" name="Objective-Path">
    <vt:lpwstr>Objective Global Folder:SACE Support Materials:SACE Support Materials Combined Stage 1 and Stage 2:Advice and Strategies:Advice &amp; Strategies:</vt:lpwstr>
  </property>
  <property fmtid="{D5CDD505-2E9C-101B-9397-08002B2CF9AE}" pid="13" name="Objective-Parent">
    <vt:lpwstr>Advice &amp; Strategies</vt:lpwstr>
  </property>
  <property fmtid="{D5CDD505-2E9C-101B-9397-08002B2CF9AE}" pid="14" name="Objective-State">
    <vt:lpwstr>Being Edited</vt:lpwstr>
  </property>
  <property fmtid="{D5CDD505-2E9C-101B-9397-08002B2CF9AE}" pid="15" name="Objective-Version">
    <vt:lpwstr>0.4</vt:lpwstr>
  </property>
  <property fmtid="{D5CDD505-2E9C-101B-9397-08002B2CF9AE}" pid="16" name="Objective-VersionNumber">
    <vt:r8>4</vt:r8>
  </property>
  <property fmtid="{D5CDD505-2E9C-101B-9397-08002B2CF9AE}" pid="17" name="Objective-VersionComment">
    <vt:lpwstr/>
  </property>
  <property fmtid="{D5CDD505-2E9C-101B-9397-08002B2CF9AE}" pid="18" name="Objective-FileNumber">
    <vt:lpwstr>qA6062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</Properties>
</file>